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7" r:id="rId3"/>
    <p:sldId id="257" r:id="rId4"/>
    <p:sldId id="263" r:id="rId5"/>
    <p:sldId id="259" r:id="rId6"/>
    <p:sldId id="272" r:id="rId7"/>
    <p:sldId id="270" r:id="rId8"/>
    <p:sldId id="273" r:id="rId9"/>
    <p:sldId id="266" r:id="rId10"/>
    <p:sldId id="268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260"/>
    <a:srgbClr val="00133A"/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BE736F-6371-4A48-9404-F43CBB8D4C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1A94D8-14E4-4A31-A446-02F8C401F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1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6B9C31-89D4-44AF-A4BB-8A8C5C4EBE0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E6B6B-57A4-4B23-98BF-90322A42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62063"/>
            <a:ext cx="6053138" cy="3405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65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62063"/>
            <a:ext cx="6053138" cy="3405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7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27615"/>
            <a:ext cx="11682101" cy="6332433"/>
          </a:xfrm>
          <a:prstGeom prst="rect">
            <a:avLst/>
          </a:prstGeom>
          <a:solidFill>
            <a:srgbClr val="22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2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27615"/>
            <a:ext cx="11682101" cy="6332433"/>
          </a:xfrm>
          <a:prstGeom prst="rect">
            <a:avLst/>
          </a:prstGeom>
          <a:solidFill>
            <a:srgbClr val="22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2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0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57FA-C198-452F-830A-FAF63CAAAEC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1044449"/>
            <a:ext cx="10805979" cy="2387600"/>
          </a:xfrm>
        </p:spPr>
        <p:txBody>
          <a:bodyPr anchor="ctr" anchorCtr="0">
            <a:normAutofit fontScale="90000"/>
          </a:bodyPr>
          <a:lstStyle/>
          <a:p>
            <a:r>
              <a:rPr lang="ka-GE" sz="4800" dirty="0" smtClean="0">
                <a:solidFill>
                  <a:schemeClr val="bg1"/>
                </a:solidFill>
              </a:rPr>
              <a:t/>
            </a:r>
            <a:br>
              <a:rPr lang="ka-GE" sz="4800" dirty="0" smtClean="0">
                <a:solidFill>
                  <a:schemeClr val="bg1"/>
                </a:solidFill>
              </a:rPr>
            </a:br>
            <a:r>
              <a:rPr lang="ka-GE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სამთავრობო სექტორული სტრატეგიების შესაბამისობა </a:t>
            </a:r>
            <a:r>
              <a:rPr lang="ka-G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საშუალოვადიან ფისკალურ პარამეტრებთან</a:t>
            </a:r>
            <a:br>
              <a:rPr lang="ka-G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1CA1FE85-00B0-4924-80F8-5ED2589E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47" y="4999702"/>
            <a:ext cx="788709" cy="78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8956" y="5394056"/>
            <a:ext cx="321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 </a:t>
            </a:r>
            <a:r>
              <a:rPr lang="ka-GE" dirty="0" smtClean="0"/>
              <a:t>სექტემბერი, 2023 წელი</a:t>
            </a:r>
          </a:p>
          <a:p>
            <a:pPr algn="ctr"/>
            <a:r>
              <a:rPr lang="ka-GE" dirty="0" smtClean="0"/>
              <a:t>თბილისი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201224"/>
            <a:ext cx="10901082" cy="1263509"/>
          </a:xfrm>
        </p:spPr>
        <p:txBody>
          <a:bodyPr>
            <a:normAutofit fontScale="90000"/>
          </a:bodyPr>
          <a:lstStyle/>
          <a:p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სახელმწიფო ბიუჯეტის პროგრამების კავშირი სექტორულ სტრატეგიასთან</a:t>
            </a:r>
            <a:b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ka-GE" sz="2800" dirty="0" smtClean="0">
                <a:solidFill>
                  <a:srgbClr val="2AA2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ბიუჯეტის პროგრამის დაკავშირება </a:t>
            </a:r>
            <a:r>
              <a:rPr lang="ka-GE" sz="2800" dirty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ხედვა 2030 საქართველოს განვითარების სტრატეგიასთან </a:t>
            </a:r>
            <a:endParaRPr lang="en-US" sz="2800" dirty="0">
              <a:solidFill>
                <a:srgbClr val="2AA2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4144"/>
              </p:ext>
            </p:extLst>
          </p:nvPr>
        </p:nvGraphicFramePr>
        <p:xfrm>
          <a:off x="251009" y="1748706"/>
          <a:ext cx="11672049" cy="3513575"/>
        </p:xfrm>
        <a:graphic>
          <a:graphicData uri="http://schemas.openxmlformats.org/drawingml/2006/table">
            <a:tbl>
              <a:tblPr/>
              <a:tblGrid>
                <a:gridCol w="582708">
                  <a:extLst>
                    <a:ext uri="{9D8B030D-6E8A-4147-A177-3AD203B41FA5}">
                      <a16:colId xmlns:a16="http://schemas.microsoft.com/office/drawing/2014/main" val="578660858"/>
                    </a:ext>
                  </a:extLst>
                </a:gridCol>
                <a:gridCol w="1154143">
                  <a:extLst>
                    <a:ext uri="{9D8B030D-6E8A-4147-A177-3AD203B41FA5}">
                      <a16:colId xmlns:a16="http://schemas.microsoft.com/office/drawing/2014/main" val="1228072398"/>
                    </a:ext>
                  </a:extLst>
                </a:gridCol>
                <a:gridCol w="988421">
                  <a:extLst>
                    <a:ext uri="{9D8B030D-6E8A-4147-A177-3AD203B41FA5}">
                      <a16:colId xmlns:a16="http://schemas.microsoft.com/office/drawing/2014/main" val="442314081"/>
                    </a:ext>
                  </a:extLst>
                </a:gridCol>
                <a:gridCol w="861335">
                  <a:extLst>
                    <a:ext uri="{9D8B030D-6E8A-4147-A177-3AD203B41FA5}">
                      <a16:colId xmlns:a16="http://schemas.microsoft.com/office/drawing/2014/main" val="1388923518"/>
                    </a:ext>
                  </a:extLst>
                </a:gridCol>
                <a:gridCol w="1048148">
                  <a:extLst>
                    <a:ext uri="{9D8B030D-6E8A-4147-A177-3AD203B41FA5}">
                      <a16:colId xmlns:a16="http://schemas.microsoft.com/office/drawing/2014/main" val="3040571717"/>
                    </a:ext>
                  </a:extLst>
                </a:gridCol>
                <a:gridCol w="851647">
                  <a:extLst>
                    <a:ext uri="{9D8B030D-6E8A-4147-A177-3AD203B41FA5}">
                      <a16:colId xmlns:a16="http://schemas.microsoft.com/office/drawing/2014/main" val="1726968270"/>
                    </a:ext>
                  </a:extLst>
                </a:gridCol>
                <a:gridCol w="1264023">
                  <a:extLst>
                    <a:ext uri="{9D8B030D-6E8A-4147-A177-3AD203B41FA5}">
                      <a16:colId xmlns:a16="http://schemas.microsoft.com/office/drawing/2014/main" val="1012900724"/>
                    </a:ext>
                  </a:extLst>
                </a:gridCol>
                <a:gridCol w="788894">
                  <a:extLst>
                    <a:ext uri="{9D8B030D-6E8A-4147-A177-3AD203B41FA5}">
                      <a16:colId xmlns:a16="http://schemas.microsoft.com/office/drawing/2014/main" val="948830525"/>
                    </a:ext>
                  </a:extLst>
                </a:gridCol>
                <a:gridCol w="627530">
                  <a:extLst>
                    <a:ext uri="{9D8B030D-6E8A-4147-A177-3AD203B41FA5}">
                      <a16:colId xmlns:a16="http://schemas.microsoft.com/office/drawing/2014/main" val="3311883280"/>
                    </a:ext>
                  </a:extLst>
                </a:gridCol>
                <a:gridCol w="412376">
                  <a:extLst>
                    <a:ext uri="{9D8B030D-6E8A-4147-A177-3AD203B41FA5}">
                      <a16:colId xmlns:a16="http://schemas.microsoft.com/office/drawing/2014/main" val="93565056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518268757"/>
                    </a:ext>
                  </a:extLst>
                </a:gridCol>
                <a:gridCol w="295836">
                  <a:extLst>
                    <a:ext uri="{9D8B030D-6E8A-4147-A177-3AD203B41FA5}">
                      <a16:colId xmlns:a16="http://schemas.microsoft.com/office/drawing/2014/main" val="3226413646"/>
                    </a:ext>
                  </a:extLst>
                </a:gridCol>
                <a:gridCol w="475129">
                  <a:extLst>
                    <a:ext uri="{9D8B030D-6E8A-4147-A177-3AD203B41FA5}">
                      <a16:colId xmlns:a16="http://schemas.microsoft.com/office/drawing/2014/main" val="1445539617"/>
                    </a:ext>
                  </a:extLst>
                </a:gridCol>
                <a:gridCol w="340659">
                  <a:extLst>
                    <a:ext uri="{9D8B030D-6E8A-4147-A177-3AD203B41FA5}">
                      <a16:colId xmlns:a16="http://schemas.microsoft.com/office/drawing/2014/main" val="1667484988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1987533260"/>
                    </a:ext>
                  </a:extLst>
                </a:gridCol>
                <a:gridCol w="475130">
                  <a:extLst>
                    <a:ext uri="{9D8B030D-6E8A-4147-A177-3AD203B41FA5}">
                      <a16:colId xmlns:a16="http://schemas.microsoft.com/office/drawing/2014/main" val="1448466312"/>
                    </a:ext>
                  </a:extLst>
                </a:gridCol>
                <a:gridCol w="573741">
                  <a:extLst>
                    <a:ext uri="{9D8B030D-6E8A-4147-A177-3AD203B41FA5}">
                      <a16:colId xmlns:a16="http://schemas.microsoft.com/office/drawing/2014/main" val="3981077959"/>
                    </a:ext>
                  </a:extLst>
                </a:gridCol>
              </a:tblGrid>
              <a:tr h="575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პროგრამული კოდი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პროგრამის დასახელება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პროგრამის განმახორციელებელი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პოლიტიკის კლასიფიკატორი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მიმართულება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აქტივობის ნომერი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აქტივობის დასახელება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აქტივობის ბიუჯეტი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წელი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+1 წელი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+2 წელი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+3 წელი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კომენტარი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224193"/>
                  </a:ext>
                </a:extLst>
              </a:tr>
              <a:tr h="903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(ათასი 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ლ)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(ათასი 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ლ)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(ათასი 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ლ)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(ათასი 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ლ)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827160"/>
                  </a:ext>
                </a:extLst>
              </a:tr>
              <a:tr h="20337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23 01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სახელმწიფო ფინანსების მართვა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საქართველოს ფინანსთა სამინისტრო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ხედვა 2030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ეკონომიკური განვითარება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ფისკალურ პარამეტრებთან შესაბამისობის</a:t>
                      </a:r>
                      <a:b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უზრუნველყოფის მიზნით ბიუჯეტის</a:t>
                      </a:r>
                      <a:b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შესრულების მონიტორინგი და ანალიზი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25,430.0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6617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1950" y="5334000"/>
            <a:ext cx="116861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ინფორმაცია ივსება მხარჯავი დაწესებულებების მიერ ბიუჯეტის მართვის ელექტრონული სისტემის (</a:t>
            </a:r>
            <a:r>
              <a:rPr lang="en-US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ebudget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საშუალებით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ka-GE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ხშირ </a:t>
            </a:r>
            <a:r>
              <a:rPr lang="ka-GE" sz="1400" i="1" dirty="0">
                <a:latin typeface="Calibri" panose="020F0502020204030204" pitchFamily="34" charset="0"/>
                <a:cs typeface="Calibri" panose="020F0502020204030204" pitchFamily="34" charset="0"/>
              </a:rPr>
              <a:t>შემთხვევაში სექტორულ სტრატეგიას განფასება არ აქვს, ხოლო სტრატეგიის სამოქმედო გეგმები მზადდება 1-2 ან 3 წლიანი პერიოდისთვის, რასაც თან ახლავს შესაბამის წლების  ხარჯთაღრიცხვები. ასეთ შემთხვევაში, პროგრამების/ქვეპროგრამების სტრატეგიებთან კავშირი  ეფუძნება სამოქმედო გეგმებს, ხოლო სტრატეგიის ხანგრძლივობიდან გამომდინარე, შემდეგ წლებში (თუ სამოქმედო გეგმა გაწერილია 4 წელზე ნაკლებ ვადაზე) ივსება მოსალოდნელი პროგნოზები სტრატეგიის ხანგრძლივობიდან გამომდინარე.</a:t>
            </a:r>
            <a:endParaRPr lang="en-US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1CA1FE85-00B0-4924-80F8-5ED2589E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76" y="5161934"/>
            <a:ext cx="815757" cy="81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2923" y="2836895"/>
            <a:ext cx="90329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მადლობა ყურადღებისთვის</a:t>
            </a:r>
            <a:endParaRPr lang="en-GB" sz="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201224"/>
            <a:ext cx="10413521" cy="67004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EU - 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საბიუჯეტო დახმარება 2023-2026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7" y="1058333"/>
            <a:ext cx="6116130" cy="45000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8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სამთავრობო სექტორული სტრატეგიების და პროგრამების შესაბამისობა საშუალოვადიან ფისკალურ პარამეტრებთან</a:t>
            </a:r>
          </a:p>
          <a:p>
            <a:pPr marL="0" indent="0">
              <a:buNone/>
            </a:pPr>
            <a:endParaRPr lang="ka-GE" sz="1400" b="1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2023 წლის ინდიკატორი:</a:t>
            </a:r>
          </a:p>
          <a:p>
            <a:pPr marL="0" indent="0">
              <a:buNone/>
            </a:pP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შემუშავებულია სახელმწიფო ბიუჯეტის კანონის დანართის ნიმუში, რომლის მეშვეობით სამთავრობო სექტორული სტრატეგია დაუკავშირდება ბიუჯეტის პროგრამებს და აღნიშნული დანართის ნიმუში განხილულია ჩართულ მხარეებთან;</a:t>
            </a:r>
          </a:p>
          <a:p>
            <a:pPr lvl="1"/>
            <a:r>
              <a:rPr lang="ka-GE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სახელმწიფო ბიუჯეტის კანონის </a:t>
            </a:r>
            <a:r>
              <a:rPr lang="ka-GE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დანართის ფორმა;</a:t>
            </a:r>
          </a:p>
          <a:p>
            <a:pPr lvl="1"/>
            <a:r>
              <a:rPr lang="ka-GE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შესრულების თარიღი: 1-ლი ოქტომბერი 2023 წელი;</a:t>
            </a:r>
          </a:p>
          <a:p>
            <a:pPr lvl="1"/>
            <a:r>
              <a:rPr lang="ka-GE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დადასტურების წყარო: 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2"/>
              </a:rPr>
              <a:t>www.mof.ge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 </a:t>
            </a:r>
            <a:r>
              <a:rPr lang="ka-GE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შესაბამისი პასუხისმგებელი უწყებების შეხვედრის ოქმი და დანართის ნიმუში გამოქვეყნებულია ვებგვერდზე.</a:t>
            </a:r>
            <a:endParaRPr lang="en-US" sz="1200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/>
            <a:endParaRPr lang="ka-GE" sz="1000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2027 </a:t>
            </a:r>
            <a:r>
              <a:rPr lang="ka-GE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წლის სახელმწიფო ბიუჯეტის </a:t>
            </a: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კანონი -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სახელმწიფო ბიუჯეტის კანონის დანართი, რომელშიც დაკავშირებულია ბიუჯეტის პროგრამები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ყველა შესაბამის სამთავრობო სექტორულ სტრატეგიასთან;</a:t>
            </a:r>
          </a:p>
          <a:p>
            <a:pPr marL="0" indent="0">
              <a:buNone/>
            </a:pP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საბიუჯეტო დახმარების მოცულობა - 1,000,000 €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4098" name="Picture 2" descr="EU Report: Georgia Continued Steadily on Its European Path Including in the  Challenging COVID-19 Context - GeorgianJour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966" y="4123426"/>
            <a:ext cx="5368506" cy="2406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5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201224"/>
            <a:ext cx="10413521" cy="670045"/>
          </a:xfrm>
        </p:spPr>
        <p:txBody>
          <a:bodyPr>
            <a:normAutofit/>
          </a:bodyPr>
          <a:lstStyle/>
          <a:p>
            <a:r>
              <a:rPr lang="ka-GE" sz="2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პოლიტიკის კლასიფიკატორი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2775" y="719547"/>
            <a:ext cx="4499259" cy="49461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ka-GE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გაეროს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მდგრადი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განვითარების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მიზნები</a:t>
            </a:r>
            <a:r>
              <a:rPr lang="ka-GE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SDG</a:t>
            </a:r>
            <a:r>
              <a:rPr lang="ka-GE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ka-GE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ადამიანური კაპიტალის მიზნები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ka-GE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გენდერული თანასწორობა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ka-GE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ცვლილება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ka-GE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ცვლილება - შერბილება;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ka-GE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ცვლილება - ადაპტაცია;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ka-GE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ცვლილება - შერბილება და ადაპტაცია 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ka-GE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სოფლის განვითარება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ka-GE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ადამიანის უფლებები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ka-GE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ენერგოეფექტურობა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ka-GE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სექტორული სტრატეგიები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ka-GE" sz="1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a-GE" sz="1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ხედვა 2030</a:t>
            </a:r>
            <a:r>
              <a:rPr lang="ka-GE" sz="1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ka-GE" sz="1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37" y="1414480"/>
            <a:ext cx="5874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სტრატეგიულ და პოლიტიკის დოკუმენტებსა და ბიუჯეტს შორის კავშირების გაძლიერების ხელშეწყობის მიზნით ბიუჯეტის მართვის ელექტრონულ სისტემაში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განხორციელდა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„პოლიტიკის კლასიფიკატორის“ ინტეგრირება, რომელიც საშუალებას მისცემს მხარჯავ დაწესებულებებს თავიანთი პროგრამები/ქვეპროგრამები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დაუკავშირონ შესაბამის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„პოლიტიკის კლასიფიკატორს“ (მაგალითად: გაეროს მდგრადი განვითარების მიზნები (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SDG),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გენდერული თანასწორობა, კლიმატის ცვლილება ასევე სექტორული სტრატეგიები და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სხვა.);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პოლიტიკის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კლასიფიკატორთან პროგრამების კავშირები აისახება პროგრამულ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ბიუჯეტში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ka-GE" sz="14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განხორციელდება </a:t>
            </a: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ცალკეული კლასიფიკატორის მიხედვით შესაბამისი ხარჯების იდენტიფიცირება და ასახვა საბიუჯეტო დოკუმენტაციაში. </a:t>
            </a:r>
            <a:endParaRPr lang="en-US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696635" y="1152811"/>
            <a:ext cx="439270" cy="4231341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6" y="387927"/>
            <a:ext cx="11600058" cy="526473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პროგრამული ბიუჯეტი - არსებული სტრუქტურა</a:t>
            </a:r>
            <a:endParaRPr lang="en-US" sz="1400" b="1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B1D0-6975-42C1-9C02-4D76C170296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187000"/>
              </p:ext>
            </p:extLst>
          </p:nvPr>
        </p:nvGraphicFramePr>
        <p:xfrm>
          <a:off x="482599" y="3110755"/>
          <a:ext cx="10185401" cy="27452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9638">
                  <a:extLst>
                    <a:ext uri="{9D8B030D-6E8A-4147-A177-3AD203B41FA5}">
                      <a16:colId xmlns:a16="http://schemas.microsoft.com/office/drawing/2014/main" val="1016259701"/>
                    </a:ext>
                  </a:extLst>
                </a:gridCol>
                <a:gridCol w="2134440">
                  <a:extLst>
                    <a:ext uri="{9D8B030D-6E8A-4147-A177-3AD203B41FA5}">
                      <a16:colId xmlns:a16="http://schemas.microsoft.com/office/drawing/2014/main" val="115909277"/>
                    </a:ext>
                  </a:extLst>
                </a:gridCol>
                <a:gridCol w="1853593">
                  <a:extLst>
                    <a:ext uri="{9D8B030D-6E8A-4147-A177-3AD203B41FA5}">
                      <a16:colId xmlns:a16="http://schemas.microsoft.com/office/drawing/2014/main" val="4250974982"/>
                    </a:ext>
                  </a:extLst>
                </a:gridCol>
                <a:gridCol w="2099351">
                  <a:extLst>
                    <a:ext uri="{9D8B030D-6E8A-4147-A177-3AD203B41FA5}">
                      <a16:colId xmlns:a16="http://schemas.microsoft.com/office/drawing/2014/main" val="1844604726"/>
                    </a:ext>
                  </a:extLst>
                </a:gridCol>
                <a:gridCol w="1699090">
                  <a:extLst>
                    <a:ext uri="{9D8B030D-6E8A-4147-A177-3AD203B41FA5}">
                      <a16:colId xmlns:a16="http://schemas.microsoft.com/office/drawing/2014/main" val="1836036517"/>
                    </a:ext>
                  </a:extLst>
                </a:gridCol>
                <a:gridCol w="1929289">
                  <a:extLst>
                    <a:ext uri="{9D8B030D-6E8A-4147-A177-3AD203B41FA5}">
                      <a16:colId xmlns:a16="http://schemas.microsoft.com/office/drawing/2014/main" val="1751232578"/>
                    </a:ext>
                  </a:extLst>
                </a:gridCol>
              </a:tblGrid>
              <a:tr h="3723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kern="1200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პროგრამის საბოლოო შედეგის შეფასების ინდიკატორი</a:t>
                      </a:r>
                      <a:endParaRPr lang="en-US" sz="1400" b="0" kern="12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461537"/>
                  </a:ext>
                </a:extLst>
              </a:tr>
              <a:tr h="510887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ინდიკატორის დასახელება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საბაზისო მაჩვენებელი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მიზნობრივი მაჩვენებელი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ცდომილების ალბათობა (აღწერა/%)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შესაძლო რისკები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2673074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888363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45386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48266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41462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24927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67043"/>
              </p:ext>
            </p:extLst>
          </p:nvPr>
        </p:nvGraphicFramePr>
        <p:xfrm>
          <a:off x="482600" y="965419"/>
          <a:ext cx="10185400" cy="21227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92700">
                  <a:extLst>
                    <a:ext uri="{9D8B030D-6E8A-4147-A177-3AD203B41FA5}">
                      <a16:colId xmlns:a16="http://schemas.microsoft.com/office/drawing/2014/main" val="1323414117"/>
                    </a:ext>
                  </a:extLst>
                </a:gridCol>
                <a:gridCol w="5092700">
                  <a:extLst>
                    <a:ext uri="{9D8B030D-6E8A-4147-A177-3AD203B41FA5}">
                      <a16:colId xmlns:a16="http://schemas.microsoft.com/office/drawing/2014/main" val="2483986394"/>
                    </a:ext>
                  </a:extLst>
                </a:gridCol>
              </a:tblGrid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პროგრამის დასახელება და</a:t>
                      </a:r>
                      <a:r>
                        <a:rPr lang="ka-GE" sz="1400" b="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პროგრამული კოდი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417495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პროგრამის განმახორციელებელი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25455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პოლიტიკის კლასიფიკატორი </a:t>
                      </a:r>
                      <a:endParaRPr lang="en-US" sz="1400" b="0" i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89367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პროგრამის</a:t>
                      </a:r>
                      <a:r>
                        <a:rPr lang="ka-GE" sz="1400" b="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აღწერა და მიზანი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27694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პროგრამის საბოლოო შედეგი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448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2599" y="5925392"/>
            <a:ext cx="1018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a-GE" sz="12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პროგრამების სპეციფიკის მიხედვით, გენდერულად სენსიტიურ პროგრამებთან მიმართებაში მნიშვნელოვანია პროგრამის შეფასების ერთ-ერთ ინდიკატორად გამოყოფილ იქნეს პროგრამის გენდერულ ასპექტში შეფასების ინდიკატორი</a:t>
            </a:r>
            <a:endParaRPr lang="en-US" sz="1200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ka-GE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პოლიტიკის კლასიფიკატორების ფისკალური გავლენა საშუალოვადიან პერიოდში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98189"/>
              </p:ext>
            </p:extLst>
          </p:nvPr>
        </p:nvGraphicFramePr>
        <p:xfrm>
          <a:off x="651932" y="719681"/>
          <a:ext cx="10930467" cy="5918200"/>
        </p:xfrm>
        <a:graphic>
          <a:graphicData uri="http://schemas.openxmlformats.org/drawingml/2006/table">
            <a:tbl>
              <a:tblPr/>
              <a:tblGrid>
                <a:gridCol w="5972975">
                  <a:extLst>
                    <a:ext uri="{9D8B030D-6E8A-4147-A177-3AD203B41FA5}">
                      <a16:colId xmlns:a16="http://schemas.microsoft.com/office/drawing/2014/main" val="1348266803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623943268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850277363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1514393272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678029289"/>
                    </a:ext>
                  </a:extLst>
                </a:gridCol>
              </a:tblGrid>
              <a:tr h="11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ka-G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ათასი ლარი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90338"/>
                  </a:ext>
                </a:extLst>
              </a:tr>
              <a:tr h="30847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პოლიტიკის კლასიფიკატორი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+1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+2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7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+3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7546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გენდერული თანასწორობა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83270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96624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შერბილება</a:t>
                      </a: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24367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ადაპტაცია</a:t>
                      </a: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85318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შერბილება და ადაპტაცია</a:t>
                      </a: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7364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მდგრადი განვითარების მიზნები -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87383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არა სიღარიბეს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7954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2 -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არა შიმშილს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67036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3 -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ჯანმრთელობა და კეთილდღეობა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58678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4 -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ხარისხიანი განათლება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371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5 -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გენდერული თანასწორობა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594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6 -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სუფთა წყალი და სანიტარია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53242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7 -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ხელმისაწვდომი და უსაფრთხო ენერგია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59536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8 -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ღირსეული სამუშაო და ეკონომიკური ზრდა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52689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9 -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მრეწველობა, ინოვაცია და ინფრასტრუქტურა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86721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10 -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შემცირებული უთანასწორობა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76097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11 -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ქალაქებისა და დასახლებების მდგრადი განვითარება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54283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12 -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გონივრული მოხმარება და წარმოება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00143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13 -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მდგრადობის მიღწევა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03582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14 -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წყალქვეშა რესურსები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37908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15 -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დედამიწის ეკოსისტება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06192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16 - </a:t>
                      </a:r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მშვიდობა, სამართლიანობა და ძლიერი ინსტიტუტები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475096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17 -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თანამშრომლობა საერთო მიზნებისთვის</a:t>
                      </a: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72917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ადამიანური კაპიტალის მიზნები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6709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სოფლის განვითარება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30914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ენერგოეფექტურობა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3182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სექტორული სტრატეგიები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8050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69943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2</a:t>
                      </a: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4670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3</a:t>
                      </a: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81136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97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0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ka-GE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პოლიტიკის კლასიფიკატორების ფისკალური გავლენა საშუალოვადიან პერიოდში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77022"/>
              </p:ext>
            </p:extLst>
          </p:nvPr>
        </p:nvGraphicFramePr>
        <p:xfrm>
          <a:off x="719668" y="871274"/>
          <a:ext cx="11065933" cy="5766592"/>
        </p:xfrm>
        <a:graphic>
          <a:graphicData uri="http://schemas.openxmlformats.org/drawingml/2006/table">
            <a:tbl>
              <a:tblPr/>
              <a:tblGrid>
                <a:gridCol w="6047001">
                  <a:extLst>
                    <a:ext uri="{9D8B030D-6E8A-4147-A177-3AD203B41FA5}">
                      <a16:colId xmlns:a16="http://schemas.microsoft.com/office/drawing/2014/main" val="3301504576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2642437340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1004818826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3623699050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3121482553"/>
                    </a:ext>
                  </a:extLst>
                </a:gridCol>
              </a:tblGrid>
              <a:tr h="180206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გადასახდელებთან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9970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გენდერული თანასწორობა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25390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844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შერბილება</a:t>
                      </a:r>
                    </a:p>
                  </a:txBody>
                  <a:tcPr marL="7895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6312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ადაპტაცია</a:t>
                      </a:r>
                    </a:p>
                  </a:txBody>
                  <a:tcPr marL="7895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2529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ცვლილება - შერბილება და ადაპტაცია</a:t>
                      </a:r>
                    </a:p>
                  </a:txBody>
                  <a:tcPr marL="7895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7885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მდგრადი განვითარების მიზნები -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44795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არა სიღარიბეს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6916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2 -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არა შიმშილს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66342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3 -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ჯანმრთელობა და კეთილდღეობა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2923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4 -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ხარისხიანი განათლება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05044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5 -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გენდერული თანასწორობა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7291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6 -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სუფთა წყალი და სანიტარია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2843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7 -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ხელმისაწვდომი და უსაფრთხო ენერგია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03400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8 -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ღირსეული სამუშაო და ეკონომიკური ზრდა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06414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9 -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მრეწველობა, ინოვაცია და ინფრასტრუქტურა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7465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10 -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შემცირებული უთანასწორობა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2085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11 -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ქალაქებისა და დასახლებების მდგრადი განვითარება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26903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12 -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გონივრული მოხმარება და წარმოება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9929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13 -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კლიმატის მდგრადობის მიღწევა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4134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14 -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წყალქვეშა რესურსები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5817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15 -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დედამიწის ეკოსისტება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0687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16 -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მშვიდობა, სამართლიანობა და ძლიერი ინსტიტუტები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99911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17 - </a:t>
                      </a: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თანამშრომლობა საერთო მიზნებისთვის</a:t>
                      </a:r>
                    </a:p>
                  </a:txBody>
                  <a:tcPr marL="1579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28893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ადამიანური კაპიტალის მიზნები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0292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სოფლის განვითარება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6561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ენერგოეფექტურობა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04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სექტორული სტრატეგიები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83070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11843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14551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2</a:t>
                      </a:r>
                    </a:p>
                  </a:txBody>
                  <a:tcPr marL="11843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8597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3</a:t>
                      </a:r>
                    </a:p>
                  </a:txBody>
                  <a:tcPr marL="11843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8064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11843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53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სამთავრობო სტრატეგიების ფისკალური გავლენა საშუალოვადიან პერიოდში</a:t>
            </a:r>
            <a:b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სახელმწიფო ბიუჯეტის პროექტის </a:t>
            </a:r>
            <a:r>
              <a:rPr lang="ka-GE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დანართის ნიმუში</a:t>
            </a:r>
            <a:r>
              <a:rPr lang="en-US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a-GE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ცხრილი N1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920045"/>
              </p:ext>
            </p:extLst>
          </p:nvPr>
        </p:nvGraphicFramePr>
        <p:xfrm>
          <a:off x="800099" y="982138"/>
          <a:ext cx="10104967" cy="4555058"/>
        </p:xfrm>
        <a:graphic>
          <a:graphicData uri="http://schemas.openxmlformats.org/drawingml/2006/table">
            <a:tbl>
              <a:tblPr/>
              <a:tblGrid>
                <a:gridCol w="5787675">
                  <a:extLst>
                    <a:ext uri="{9D8B030D-6E8A-4147-A177-3AD203B41FA5}">
                      <a16:colId xmlns:a16="http://schemas.microsoft.com/office/drawing/2014/main" val="4214839021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3120868366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1883285655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701381873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61814341"/>
                    </a:ext>
                  </a:extLst>
                </a:gridCol>
              </a:tblGrid>
              <a:tr h="2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ათასი ლარი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072324"/>
                  </a:ext>
                </a:extLst>
              </a:tr>
              <a:tr h="78335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პოლიტიკის კლასიფიკატორი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+1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+2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+3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28893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სექტორული სტრატეგიები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41253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358850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609556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474835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4974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36265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გადასახდელებთან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85594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სექტორული სტრატეგიები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1413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16254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058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53848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2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სამთავრობო სტრატეგიების ფისკალური გავლენა საშუალოვადიან პერიოდში</a:t>
            </a:r>
            <a:b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სახელმწიფო ბიუჯეტის პროექტის </a:t>
            </a:r>
            <a:r>
              <a:rPr lang="ka-GE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დანართის ნიმუში</a:t>
            </a:r>
            <a:r>
              <a:rPr lang="en-US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a-GE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ცხრილი N2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25635"/>
              </p:ext>
            </p:extLst>
          </p:nvPr>
        </p:nvGraphicFramePr>
        <p:xfrm>
          <a:off x="676275" y="1190620"/>
          <a:ext cx="10821457" cy="4986342"/>
        </p:xfrm>
        <a:graphic>
          <a:graphicData uri="http://schemas.openxmlformats.org/drawingml/2006/table">
            <a:tbl>
              <a:tblPr/>
              <a:tblGrid>
                <a:gridCol w="4704261">
                  <a:extLst>
                    <a:ext uri="{9D8B030D-6E8A-4147-A177-3AD203B41FA5}">
                      <a16:colId xmlns:a16="http://schemas.microsoft.com/office/drawing/2014/main" val="956777644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1496089925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86275440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1578853080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3093286023"/>
                    </a:ext>
                  </a:extLst>
                </a:gridCol>
              </a:tblGrid>
              <a:tr h="19477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/ათასი ლარი/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4556"/>
                  </a:ext>
                </a:extLst>
              </a:tr>
              <a:tr h="409036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პოლიტიკის კლასიფიკატორი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+1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+2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დასაგეგმი +3 წელი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7721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0176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1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14684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14368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75867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3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1777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133516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2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84667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9329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38433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3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47292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49900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--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2124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41647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957601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ქვეპროგრამა 3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95487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88490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გადასახდელებთან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56409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სტრატეგია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0236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1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34087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2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2820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პროგრამა --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19130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9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201224"/>
            <a:ext cx="10413521" cy="670045"/>
          </a:xfrm>
        </p:spPr>
        <p:txBody>
          <a:bodyPr>
            <a:normAutofit fontScale="90000"/>
          </a:bodyPr>
          <a:lstStyle/>
          <a:p>
            <a:r>
              <a:rPr lang="ka-GE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მაგალითი: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ხედვა </a:t>
            </a:r>
            <a:r>
              <a:rPr lang="ka-GE" sz="2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2030 საქართველოს განვითარების სტრატეგია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36" y="1202746"/>
            <a:ext cx="7584140" cy="47318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a-GE" sz="16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გრძელვადიანი პოლიტიკის დოკუმენტი, რომელიც მთავრობის ერთიან ხედვას წარმოადგენს და მდგრადი განვითარების ყველა ძირითად პრიორიტეტულ მიმართულებას აერთიანებს</a:t>
            </a:r>
            <a:r>
              <a:rPr lang="ka-GE" sz="16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ka-GE" sz="18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თავდაცვა და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უსაფრთხოება;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ეკონომიკური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განვითარება;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სოციალური პოლიტიკა და ადამიანური კაპიტალის 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განვითარება;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ka-GE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სახელმწიფო მმართველობა</a:t>
            </a:r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12" y="3084139"/>
            <a:ext cx="2264989" cy="291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2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1609</Words>
  <Application>Microsoft Office PowerPoint</Application>
  <PresentationFormat>Widescreen</PresentationFormat>
  <Paragraphs>620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Wingdings</vt:lpstr>
      <vt:lpstr>Office Theme</vt:lpstr>
      <vt:lpstr> სამთავრობო სექტორული სტრატეგიების შესაბამისობა საშუალოვადიან ფისკალურ პარამეტრებთან </vt:lpstr>
      <vt:lpstr>EU - საბიუჯეტო დახმარება 2023-2026</vt:lpstr>
      <vt:lpstr>პოლიტიკის კლასიფიკატორი</vt:lpstr>
      <vt:lpstr>PowerPoint Presentation</vt:lpstr>
      <vt:lpstr>პოლიტიკის კლასიფიკატორების ფისკალური გავლენა საშუალოვადიან პერიოდში</vt:lpstr>
      <vt:lpstr>პოლიტიკის კლასიფიკატორების ფისკალური გავლენა საშუალოვადიან პერიოდში</vt:lpstr>
      <vt:lpstr>სამთავრობო სტრატეგიების ფისკალური გავლენა საშუალოვადიან პერიოდში სახელმწიფო ბიუჯეტის პროექტის დანართის ნიმუში ცხრილი N1</vt:lpstr>
      <vt:lpstr>სამთავრობო სტრატეგიების ფისკალური გავლენა საშუალოვადიან პერიოდში სახელმწიფო ბიუჯეტის პროექტის დანართის ნიმუში ცხრილი N2</vt:lpstr>
      <vt:lpstr>მაგალითი: ხედვა 2030 საქართველოს განვითარების სტრატეგია</vt:lpstr>
      <vt:lpstr>სახელმწიფო ბიუჯეტის პროგრამების კავშირი სექტორულ სტრატეგიასთან ბიუჯეტის პროგრამის დაკავშირება ხედვა 2030 საქართველოს განვითარების სტრატეგიასთან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nato mokverashvili</dc:creator>
  <cp:lastModifiedBy>Tinatin Gugava</cp:lastModifiedBy>
  <cp:revision>46</cp:revision>
  <cp:lastPrinted>2023-09-22T07:58:30Z</cp:lastPrinted>
  <dcterms:created xsi:type="dcterms:W3CDTF">2023-09-21T09:52:58Z</dcterms:created>
  <dcterms:modified xsi:type="dcterms:W3CDTF">2023-10-04T13:44:35Z</dcterms:modified>
</cp:coreProperties>
</file>