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1" r:id="rId2"/>
    <p:sldId id="267" r:id="rId3"/>
    <p:sldId id="257" r:id="rId4"/>
    <p:sldId id="263" r:id="rId5"/>
    <p:sldId id="259" r:id="rId6"/>
    <p:sldId id="272" r:id="rId7"/>
    <p:sldId id="270" r:id="rId8"/>
    <p:sldId id="273" r:id="rId9"/>
    <p:sldId id="266" r:id="rId10"/>
    <p:sldId id="268" r:id="rId11"/>
    <p:sldId id="269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A260"/>
    <a:srgbClr val="00133A"/>
    <a:srgbClr val="004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3BE736F-6371-4A48-9404-F43CBB8D4C25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E1A94D8-14E4-4A31-A446-02F8C401F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13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36B9C31-89D4-44AF-A4BB-8A8C5C4EBE0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9EE6B6B-57A4-4B23-98BF-90322A424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82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1262063"/>
            <a:ext cx="6053138" cy="34051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865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1262063"/>
            <a:ext cx="6053138" cy="34051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572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7FA-C198-452F-830A-FAF63CAAAEC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8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7FA-C198-452F-830A-FAF63CAAAEC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70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7FA-C198-452F-830A-FAF63CAAAEC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32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27615"/>
            <a:ext cx="11682101" cy="6332433"/>
          </a:xfrm>
          <a:prstGeom prst="rect">
            <a:avLst/>
          </a:prstGeom>
          <a:solidFill>
            <a:srgbClr val="2249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721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27615"/>
            <a:ext cx="11682101" cy="6332433"/>
          </a:xfrm>
          <a:prstGeom prst="rect">
            <a:avLst/>
          </a:prstGeom>
          <a:solidFill>
            <a:srgbClr val="2249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529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7FA-C198-452F-830A-FAF63CAAAEC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82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7FA-C198-452F-830A-FAF63CAAAEC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13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7FA-C198-452F-830A-FAF63CAAAEC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79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7FA-C198-452F-830A-FAF63CAAAEC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903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7FA-C198-452F-830A-FAF63CAAAEC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353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7FA-C198-452F-830A-FAF63CAAAEC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42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7FA-C198-452F-830A-FAF63CAAAEC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64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7FA-C198-452F-830A-FAF63CAAAEC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39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057FA-C198-452F-830A-FAF63CAAAECD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AD158-FBF0-4E51-9EE8-1811B570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5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of.g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1999" y="1044449"/>
            <a:ext cx="10805979" cy="2387600"/>
          </a:xfrm>
        </p:spPr>
        <p:txBody>
          <a:bodyPr anchor="ctr" anchorCtr="0">
            <a:normAutofit fontScale="90000"/>
          </a:bodyPr>
          <a:lstStyle/>
          <a:p>
            <a:r>
              <a:rPr lang="ka-GE" sz="4800" dirty="0" smtClean="0">
                <a:solidFill>
                  <a:schemeClr val="bg1"/>
                </a:solidFill>
              </a:rPr>
              <a:t/>
            </a:r>
            <a:br>
              <a:rPr lang="ka-GE" sz="4800" dirty="0" smtClean="0">
                <a:solidFill>
                  <a:schemeClr val="bg1"/>
                </a:solidFill>
              </a:rPr>
            </a:br>
            <a:r>
              <a:rPr lang="ka-GE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სამთავრობო სექტორული სტრატეგიების შესაბამისობა </a:t>
            </a:r>
            <a:r>
              <a:rPr lang="ka-G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საშუალოვადიან ფისკალურ პარამეტრებთან</a:t>
            </a:r>
            <a:br>
              <a:rPr lang="ka-G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No photo description available.">
            <a:extLst>
              <a:ext uri="{FF2B5EF4-FFF2-40B4-BE49-F238E27FC236}">
                <a16:creationId xmlns:a16="http://schemas.microsoft.com/office/drawing/2014/main" id="{1CA1FE85-00B0-4924-80F8-5ED2589EB6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647" y="4999702"/>
            <a:ext cx="788709" cy="78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08956" y="5394056"/>
            <a:ext cx="3211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28 </a:t>
            </a:r>
            <a:r>
              <a:rPr lang="ka-GE" dirty="0" smtClean="0"/>
              <a:t>სექტემბერი, 2023 წელი</a:t>
            </a:r>
          </a:p>
          <a:p>
            <a:pPr algn="ctr"/>
            <a:r>
              <a:rPr lang="ka-GE" dirty="0" smtClean="0"/>
              <a:t>თბილისი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83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165" y="201224"/>
            <a:ext cx="10901082" cy="1263509"/>
          </a:xfrm>
        </p:spPr>
        <p:txBody>
          <a:bodyPr>
            <a:normAutofit fontScale="90000"/>
          </a:bodyPr>
          <a:lstStyle/>
          <a:p>
            <a:r>
              <a:rPr lang="ka-GE" sz="28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სახელმწიფო ბიუჯეტის პროგრამების კავშირი სექტორულ სტრატეგიასთან</a:t>
            </a:r>
            <a:br>
              <a:rPr lang="ka-GE" sz="28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r>
              <a:rPr lang="ka-GE" sz="2800" dirty="0" smtClean="0">
                <a:solidFill>
                  <a:srgbClr val="2AA2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ბიუჯეტის პროგრამის დაკავშირება </a:t>
            </a:r>
            <a:r>
              <a:rPr lang="ka-GE" sz="2800" dirty="0">
                <a:solidFill>
                  <a:srgbClr val="2AA2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ხედვა 2030 საქართველოს განვითარების სტრატეგიასთან </a:t>
            </a:r>
            <a:endParaRPr lang="en-US" sz="2800" dirty="0">
              <a:solidFill>
                <a:srgbClr val="2AA2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44144"/>
              </p:ext>
            </p:extLst>
          </p:nvPr>
        </p:nvGraphicFramePr>
        <p:xfrm>
          <a:off x="251009" y="1748706"/>
          <a:ext cx="11672049" cy="3513575"/>
        </p:xfrm>
        <a:graphic>
          <a:graphicData uri="http://schemas.openxmlformats.org/drawingml/2006/table">
            <a:tbl>
              <a:tblPr/>
              <a:tblGrid>
                <a:gridCol w="582708">
                  <a:extLst>
                    <a:ext uri="{9D8B030D-6E8A-4147-A177-3AD203B41FA5}">
                      <a16:colId xmlns:a16="http://schemas.microsoft.com/office/drawing/2014/main" val="578660858"/>
                    </a:ext>
                  </a:extLst>
                </a:gridCol>
                <a:gridCol w="1154143">
                  <a:extLst>
                    <a:ext uri="{9D8B030D-6E8A-4147-A177-3AD203B41FA5}">
                      <a16:colId xmlns:a16="http://schemas.microsoft.com/office/drawing/2014/main" val="1228072398"/>
                    </a:ext>
                  </a:extLst>
                </a:gridCol>
                <a:gridCol w="988421">
                  <a:extLst>
                    <a:ext uri="{9D8B030D-6E8A-4147-A177-3AD203B41FA5}">
                      <a16:colId xmlns:a16="http://schemas.microsoft.com/office/drawing/2014/main" val="442314081"/>
                    </a:ext>
                  </a:extLst>
                </a:gridCol>
                <a:gridCol w="861335">
                  <a:extLst>
                    <a:ext uri="{9D8B030D-6E8A-4147-A177-3AD203B41FA5}">
                      <a16:colId xmlns:a16="http://schemas.microsoft.com/office/drawing/2014/main" val="1388923518"/>
                    </a:ext>
                  </a:extLst>
                </a:gridCol>
                <a:gridCol w="1048148">
                  <a:extLst>
                    <a:ext uri="{9D8B030D-6E8A-4147-A177-3AD203B41FA5}">
                      <a16:colId xmlns:a16="http://schemas.microsoft.com/office/drawing/2014/main" val="3040571717"/>
                    </a:ext>
                  </a:extLst>
                </a:gridCol>
                <a:gridCol w="851647">
                  <a:extLst>
                    <a:ext uri="{9D8B030D-6E8A-4147-A177-3AD203B41FA5}">
                      <a16:colId xmlns:a16="http://schemas.microsoft.com/office/drawing/2014/main" val="1726968270"/>
                    </a:ext>
                  </a:extLst>
                </a:gridCol>
                <a:gridCol w="1264023">
                  <a:extLst>
                    <a:ext uri="{9D8B030D-6E8A-4147-A177-3AD203B41FA5}">
                      <a16:colId xmlns:a16="http://schemas.microsoft.com/office/drawing/2014/main" val="1012900724"/>
                    </a:ext>
                  </a:extLst>
                </a:gridCol>
                <a:gridCol w="788894">
                  <a:extLst>
                    <a:ext uri="{9D8B030D-6E8A-4147-A177-3AD203B41FA5}">
                      <a16:colId xmlns:a16="http://schemas.microsoft.com/office/drawing/2014/main" val="948830525"/>
                    </a:ext>
                  </a:extLst>
                </a:gridCol>
                <a:gridCol w="627530">
                  <a:extLst>
                    <a:ext uri="{9D8B030D-6E8A-4147-A177-3AD203B41FA5}">
                      <a16:colId xmlns:a16="http://schemas.microsoft.com/office/drawing/2014/main" val="3311883280"/>
                    </a:ext>
                  </a:extLst>
                </a:gridCol>
                <a:gridCol w="412376">
                  <a:extLst>
                    <a:ext uri="{9D8B030D-6E8A-4147-A177-3AD203B41FA5}">
                      <a16:colId xmlns:a16="http://schemas.microsoft.com/office/drawing/2014/main" val="935650566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3518268757"/>
                    </a:ext>
                  </a:extLst>
                </a:gridCol>
                <a:gridCol w="295836">
                  <a:extLst>
                    <a:ext uri="{9D8B030D-6E8A-4147-A177-3AD203B41FA5}">
                      <a16:colId xmlns:a16="http://schemas.microsoft.com/office/drawing/2014/main" val="3226413646"/>
                    </a:ext>
                  </a:extLst>
                </a:gridCol>
                <a:gridCol w="475129">
                  <a:extLst>
                    <a:ext uri="{9D8B030D-6E8A-4147-A177-3AD203B41FA5}">
                      <a16:colId xmlns:a16="http://schemas.microsoft.com/office/drawing/2014/main" val="1445539617"/>
                    </a:ext>
                  </a:extLst>
                </a:gridCol>
                <a:gridCol w="340659">
                  <a:extLst>
                    <a:ext uri="{9D8B030D-6E8A-4147-A177-3AD203B41FA5}">
                      <a16:colId xmlns:a16="http://schemas.microsoft.com/office/drawing/2014/main" val="1667484988"/>
                    </a:ext>
                  </a:extLst>
                </a:gridCol>
                <a:gridCol w="448235">
                  <a:extLst>
                    <a:ext uri="{9D8B030D-6E8A-4147-A177-3AD203B41FA5}">
                      <a16:colId xmlns:a16="http://schemas.microsoft.com/office/drawing/2014/main" val="1987533260"/>
                    </a:ext>
                  </a:extLst>
                </a:gridCol>
                <a:gridCol w="475130">
                  <a:extLst>
                    <a:ext uri="{9D8B030D-6E8A-4147-A177-3AD203B41FA5}">
                      <a16:colId xmlns:a16="http://schemas.microsoft.com/office/drawing/2014/main" val="1448466312"/>
                    </a:ext>
                  </a:extLst>
                </a:gridCol>
                <a:gridCol w="573741">
                  <a:extLst>
                    <a:ext uri="{9D8B030D-6E8A-4147-A177-3AD203B41FA5}">
                      <a16:colId xmlns:a16="http://schemas.microsoft.com/office/drawing/2014/main" val="3981077959"/>
                    </a:ext>
                  </a:extLst>
                </a:gridCol>
              </a:tblGrid>
              <a:tr h="575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პროგრამული კოდი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პროგრამის დასახელება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პროგრამის განმახორციელებელი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პოლიტიკის კლასიფიკატორი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მიმართულება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აქტივობის ნომერი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აქტივობის დასახელება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აქტივობის ბიუჯეტი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დასაგეგმი წელი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დასაგეგმი +1 წელი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დასაგეგმი +2 წელი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დასაგეგმი +3 წელი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კომენტარი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224193"/>
                  </a:ext>
                </a:extLst>
              </a:tr>
              <a:tr h="9038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0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(ათასი </a:t>
                      </a:r>
                      <a:r>
                        <a:rPr lang="ka-GE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ლ)</a:t>
                      </a:r>
                      <a:endParaRPr lang="ka-GE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0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(ათასი </a:t>
                      </a:r>
                      <a:r>
                        <a:rPr lang="ka-GE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ლ)</a:t>
                      </a:r>
                      <a:endParaRPr lang="ka-GE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0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(ათასი </a:t>
                      </a:r>
                      <a:r>
                        <a:rPr lang="ka-GE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ლ)</a:t>
                      </a:r>
                      <a:endParaRPr lang="ka-GE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0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(ათასი </a:t>
                      </a:r>
                      <a:r>
                        <a:rPr lang="ka-GE" sz="1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ლ)</a:t>
                      </a:r>
                      <a:endParaRPr lang="ka-GE" sz="10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827160"/>
                  </a:ext>
                </a:extLst>
              </a:tr>
              <a:tr h="20337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23 01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a-GE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სახელმწიფო ფინანსების მართვა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a-G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საქართველოს ფინანსთა სამინისტრო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ხედვა 2030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ეკონომიკური განვითარება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a-G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ფისკალურ პარამეტრებთან შესაბამისობის</a:t>
                      </a:r>
                      <a:br>
                        <a:rPr lang="ka-G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ka-G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უზრუნველყოფის მიზნით ბიუჯეტის</a:t>
                      </a:r>
                      <a:br>
                        <a:rPr lang="ka-G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ka-G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შესრულების მონიტორინგი და ანალიზი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5,151.0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25,430.0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16617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1950" y="5334000"/>
            <a:ext cx="116861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a-GE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ინფორმაცია ივსება მხარჯავი დაწესებულებების მიერ ბიუჯეტის მართვის ელექტრონული სისტემის (</a:t>
            </a:r>
            <a:r>
              <a:rPr lang="en-US" sz="1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ebudget</a:t>
            </a:r>
            <a:r>
              <a:rPr lang="en-US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ka-GE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საშუალებით</a:t>
            </a:r>
            <a:r>
              <a:rPr lang="en-US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ka-GE" sz="14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14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ka-GE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ხშირ </a:t>
            </a:r>
            <a:r>
              <a:rPr lang="ka-GE" sz="1400" i="1" dirty="0">
                <a:latin typeface="Calibri" panose="020F0502020204030204" pitchFamily="34" charset="0"/>
                <a:cs typeface="Calibri" panose="020F0502020204030204" pitchFamily="34" charset="0"/>
              </a:rPr>
              <a:t>შემთხვევაში სექტორულ სტრატეგიას განფასება არ აქვს, ხოლო სტრატეგიის სამოქმედო გეგმები მზადდება 1-2 ან 3 წლიანი პერიოდისთვის, რასაც თან ახლავს შესაბამის წლების  ხარჯთაღრიცხვები. ასეთ შემთხვევაში, პროგრამების/ქვეპროგრამების სტრატეგიებთან კავშირი  ეფუძნება სამოქმედო გეგმებს, ხოლო სტრატეგიის ხანგრძლივობიდან გამომდინარე, შემდეგ წლებში (თუ სამოქმედო გეგმა გაწერილია 4 წელზე ნაკლებ ვადაზე) ივსება მოსალოდნელი პროგნოზები სტრატეგიის ხანგრძლივობიდან გამომდინარე.</a:t>
            </a:r>
            <a:endParaRPr lang="en-US" sz="14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51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No photo description available.">
            <a:extLst>
              <a:ext uri="{FF2B5EF4-FFF2-40B4-BE49-F238E27FC236}">
                <a16:creationId xmlns:a16="http://schemas.microsoft.com/office/drawing/2014/main" id="{1CA1FE85-00B0-4924-80F8-5ED2589EB6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5876" y="5161934"/>
            <a:ext cx="815757" cy="815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12923" y="2836895"/>
            <a:ext cx="903295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5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მადლობა ყურადღებისთვის</a:t>
            </a:r>
            <a:endParaRPr lang="en-GB" sz="5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95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837" y="201224"/>
            <a:ext cx="10413521" cy="670045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EU - </a:t>
            </a:r>
            <a:r>
              <a:rPr lang="ka-GE" sz="28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საბიუჯეტო დახმარება 2023-2026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837" y="1058333"/>
            <a:ext cx="6116130" cy="45000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ka-GE" sz="18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სამთავრობო სექტორული სტრატეგიების და პროგრამების შესაბამისობა საშუალოვადიან ფისკალურ პარამეტრებთან</a:t>
            </a:r>
          </a:p>
          <a:p>
            <a:pPr marL="0" indent="0">
              <a:buNone/>
            </a:pPr>
            <a:endParaRPr lang="ka-GE" sz="1400" b="1" dirty="0" smtClean="0">
              <a:solidFill>
                <a:srgbClr val="00206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ka-GE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2023 წლის ინდიკატორი:</a:t>
            </a:r>
          </a:p>
          <a:p>
            <a:pPr marL="0" indent="0">
              <a:buNone/>
            </a:pPr>
            <a:r>
              <a:rPr lang="ka-GE" sz="14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შემუშავებულია სახელმწიფო ბიუჯეტის კანონის დანართის ნიმუში, რომლის მეშვეობით სამთავრობო სექტორული სტრატეგია დაუკავშირდება ბიუჯეტის პროგრამებს და აღნიშნული დანართის ნიმუში განხილულია ჩართულ მხარეებთან;</a:t>
            </a:r>
          </a:p>
          <a:p>
            <a:pPr lvl="1"/>
            <a:r>
              <a:rPr lang="ka-GE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სახელმწიფო ბიუჯეტის კანონის </a:t>
            </a:r>
            <a:r>
              <a:rPr lang="ka-GE" sz="12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დანართის ფორმა;</a:t>
            </a:r>
          </a:p>
          <a:p>
            <a:pPr lvl="1"/>
            <a:r>
              <a:rPr lang="ka-GE" sz="12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შესრულების თარიღი: 1-ლი ოქტომბერი 2023 წელი;</a:t>
            </a:r>
          </a:p>
          <a:p>
            <a:pPr lvl="1"/>
            <a:r>
              <a:rPr lang="ka-GE" sz="12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დადასტურების წყარო: </a:t>
            </a:r>
            <a:r>
              <a:rPr lang="en-US" sz="12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  <a:hlinkClick r:id="rId2"/>
              </a:rPr>
              <a:t>www.mof.ge</a:t>
            </a:r>
            <a:r>
              <a:rPr lang="en-US" sz="12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; </a:t>
            </a:r>
            <a:r>
              <a:rPr lang="ka-GE" sz="12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შესაბამისი პასუხისმგებელი უწყებების შეხვედრის ოქმი და დანართის ნიმუში გამოქვეყნებულია ვებგვერდზე.</a:t>
            </a:r>
            <a:endParaRPr lang="en-US" sz="1200" dirty="0" smtClean="0">
              <a:solidFill>
                <a:srgbClr val="00206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lvl="1"/>
            <a:endParaRPr lang="ka-GE" sz="1000" dirty="0" smtClean="0">
              <a:solidFill>
                <a:srgbClr val="00206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ka-GE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2027 </a:t>
            </a:r>
            <a:r>
              <a:rPr lang="ka-GE" sz="1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წლის სახელმწიფო ბიუჯეტის </a:t>
            </a:r>
            <a:r>
              <a:rPr lang="ka-GE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კანონი - </a:t>
            </a:r>
            <a:r>
              <a:rPr lang="ka-GE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სახელმწიფო ბიუჯეტის კანონის დანართი, რომელშიც დაკავშირებულია ბიუჯეტის პროგრამები </a:t>
            </a:r>
            <a:r>
              <a:rPr lang="ka-GE" sz="14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ყველა შესაბამის სამთავრობო სექტორულ სტრატეგიასთან;</a:t>
            </a:r>
          </a:p>
          <a:p>
            <a:pPr marL="0" indent="0">
              <a:buNone/>
            </a:pPr>
            <a:r>
              <a:rPr lang="ka-GE" sz="1400" b="1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საბიუჯეტო დახმარების მოცულობა - 1,000,000 €</a:t>
            </a:r>
            <a:endParaRPr lang="en-US" sz="1400" b="1" dirty="0">
              <a:solidFill>
                <a:srgbClr val="00206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pic>
        <p:nvPicPr>
          <p:cNvPr id="4098" name="Picture 2" descr="EU Report: Georgia Continued Steadily on Its European Path Including in the  Challenging COVID-19 Context - GeorgianJour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966" y="4123426"/>
            <a:ext cx="5368506" cy="24066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457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837" y="201224"/>
            <a:ext cx="10413521" cy="670045"/>
          </a:xfrm>
        </p:spPr>
        <p:txBody>
          <a:bodyPr>
            <a:normAutofit/>
          </a:bodyPr>
          <a:lstStyle/>
          <a:p>
            <a:r>
              <a:rPr lang="ka-GE" sz="28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პოლიტიკის კლასიფიკატორი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422775" y="719547"/>
            <a:ext cx="4499259" cy="49461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ka-GE" sz="1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გაეროს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მდგრადი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განვითარების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მიზნები</a:t>
            </a:r>
            <a:r>
              <a:rPr lang="ka-GE" sz="1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SDG</a:t>
            </a:r>
            <a:r>
              <a:rPr lang="ka-GE" sz="1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ka-GE" sz="1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ადამიანური კაპიტალის მიზნები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0000"/>
              </a:lnSpc>
              <a:spcBef>
                <a:spcPts val="600"/>
              </a:spcBef>
            </a:pPr>
            <a:r>
              <a:rPr lang="ka-GE" sz="14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გენდერული თანასწორობა</a:t>
            </a:r>
            <a:endParaRPr lang="en-US" sz="1400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0000"/>
              </a:lnSpc>
              <a:spcBef>
                <a:spcPts val="600"/>
              </a:spcBef>
            </a:pPr>
            <a:r>
              <a:rPr lang="ka-GE" sz="14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კლიმატის ცვლილება</a:t>
            </a:r>
            <a:endParaRPr lang="en-US" sz="1400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ka-GE" sz="105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კლიმატის ცვლილება - შერბილება;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ka-GE" sz="105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კლიმატის ცვლილება - ადაპტაცია;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ka-GE" sz="105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კლიმატის ცვლილება - შერბილება და ადაპტაცია </a:t>
            </a:r>
          </a:p>
          <a:p>
            <a:pPr lvl="0">
              <a:lnSpc>
                <a:spcPct val="100000"/>
              </a:lnSpc>
              <a:spcBef>
                <a:spcPts val="600"/>
              </a:spcBef>
            </a:pPr>
            <a:r>
              <a:rPr lang="ka-GE" sz="14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სოფლის განვითარება</a:t>
            </a:r>
            <a:endParaRPr lang="en-US" sz="1400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0000"/>
              </a:lnSpc>
              <a:spcBef>
                <a:spcPts val="600"/>
              </a:spcBef>
            </a:pPr>
            <a:r>
              <a:rPr lang="ka-GE" sz="14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ადამიანის უფლებები</a:t>
            </a:r>
            <a:endParaRPr lang="en-US" sz="1400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0000"/>
              </a:lnSpc>
              <a:spcBef>
                <a:spcPts val="600"/>
              </a:spcBef>
            </a:pPr>
            <a:r>
              <a:rPr lang="ka-GE" sz="14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ენერგოეფექტურობა</a:t>
            </a:r>
            <a:endParaRPr lang="en-US" sz="1400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0000"/>
              </a:lnSpc>
            </a:pPr>
            <a:r>
              <a:rPr lang="ka-GE" sz="1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სექტორული სტრატეგიები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ka-GE" sz="1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ka-GE" sz="1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ხედვა 2030</a:t>
            </a:r>
            <a:r>
              <a:rPr lang="ka-GE" sz="10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ka-GE" sz="1000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4837" y="1414480"/>
            <a:ext cx="5874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a-GE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სტრატეგიულ და პოლიტიკის დოკუმენტებსა და ბიუჯეტს შორის კავშირების გაძლიერების ხელშეწყობის მიზნით ბიუჯეტის მართვის ელექტრონულ სისტემაში </a:t>
            </a:r>
            <a:r>
              <a:rPr lang="ka-GE" sz="14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განხორციელდა </a:t>
            </a:r>
            <a:r>
              <a:rPr lang="ka-GE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„პოლიტიკის კლასიფიკატორის“ ინტეგრირება, რომელიც საშუალებას მისცემს მხარჯავ დაწესებულებებს თავიანთი პროგრამები/ქვეპროგრამები </a:t>
            </a:r>
            <a:r>
              <a:rPr lang="ka-GE" sz="14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დაუკავშირონ შესაბამის </a:t>
            </a:r>
            <a:r>
              <a:rPr lang="ka-GE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„პოლიტიკის კლასიფიკატორს“ (მაგალითად: გაეროს მდგრადი განვითარების მიზნები (</a:t>
            </a:r>
            <a:r>
              <a:rPr lang="en-US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SDG), </a:t>
            </a:r>
            <a:r>
              <a:rPr lang="ka-GE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გენდერული თანასწორობა, კლიმატის ცვლილება ასევე სექტორული სტრატეგიები და </a:t>
            </a:r>
            <a:r>
              <a:rPr lang="ka-GE" sz="14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სხვა.);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ka-GE" sz="1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ka-GE" sz="14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პოლიტიკის </a:t>
            </a:r>
            <a:r>
              <a:rPr lang="ka-GE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კლასიფიკატორთან პროგრამების კავშირები აისახება პროგრამულ </a:t>
            </a:r>
            <a:r>
              <a:rPr lang="ka-GE" sz="14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ბიუჯეტში</a:t>
            </a:r>
            <a:r>
              <a:rPr lang="ka-GE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ka-GE" sz="1400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ka-GE" sz="1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ka-GE" sz="14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განხორციელდება </a:t>
            </a:r>
            <a:r>
              <a:rPr lang="ka-GE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ცალკეული კლასიფიკატორის მიხედვით შესაბამისი ხარჯების იდენტიფიცირება და ასახვა საბიუჯეტო დოკუმენტაციაში. </a:t>
            </a:r>
            <a:endParaRPr lang="en-US" sz="1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6696635" y="1152811"/>
            <a:ext cx="439270" cy="4231341"/>
          </a:xfrm>
          <a:prstGeom prst="righ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95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036" y="387927"/>
            <a:ext cx="11600058" cy="526473"/>
          </a:xfrm>
        </p:spPr>
        <p:txBody>
          <a:bodyPr/>
          <a:lstStyle/>
          <a:p>
            <a:pPr marL="0" indent="0">
              <a:buNone/>
            </a:pPr>
            <a:r>
              <a:rPr lang="ka-GE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პროგრამული ბიუჯეტი - არსებული სტრუქტურა</a:t>
            </a:r>
            <a:endParaRPr lang="en-US" sz="1400" b="1" i="1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B1D0-6975-42C1-9C02-4D76C1702964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187000"/>
              </p:ext>
            </p:extLst>
          </p:nvPr>
        </p:nvGraphicFramePr>
        <p:xfrm>
          <a:off x="482599" y="3110755"/>
          <a:ext cx="10185401" cy="27452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69638">
                  <a:extLst>
                    <a:ext uri="{9D8B030D-6E8A-4147-A177-3AD203B41FA5}">
                      <a16:colId xmlns:a16="http://schemas.microsoft.com/office/drawing/2014/main" val="1016259701"/>
                    </a:ext>
                  </a:extLst>
                </a:gridCol>
                <a:gridCol w="2134440">
                  <a:extLst>
                    <a:ext uri="{9D8B030D-6E8A-4147-A177-3AD203B41FA5}">
                      <a16:colId xmlns:a16="http://schemas.microsoft.com/office/drawing/2014/main" val="115909277"/>
                    </a:ext>
                  </a:extLst>
                </a:gridCol>
                <a:gridCol w="1853593">
                  <a:extLst>
                    <a:ext uri="{9D8B030D-6E8A-4147-A177-3AD203B41FA5}">
                      <a16:colId xmlns:a16="http://schemas.microsoft.com/office/drawing/2014/main" val="4250974982"/>
                    </a:ext>
                  </a:extLst>
                </a:gridCol>
                <a:gridCol w="2099351">
                  <a:extLst>
                    <a:ext uri="{9D8B030D-6E8A-4147-A177-3AD203B41FA5}">
                      <a16:colId xmlns:a16="http://schemas.microsoft.com/office/drawing/2014/main" val="1844604726"/>
                    </a:ext>
                  </a:extLst>
                </a:gridCol>
                <a:gridCol w="1699090">
                  <a:extLst>
                    <a:ext uri="{9D8B030D-6E8A-4147-A177-3AD203B41FA5}">
                      <a16:colId xmlns:a16="http://schemas.microsoft.com/office/drawing/2014/main" val="1836036517"/>
                    </a:ext>
                  </a:extLst>
                </a:gridCol>
                <a:gridCol w="1929289">
                  <a:extLst>
                    <a:ext uri="{9D8B030D-6E8A-4147-A177-3AD203B41FA5}">
                      <a16:colId xmlns:a16="http://schemas.microsoft.com/office/drawing/2014/main" val="1751232578"/>
                    </a:ext>
                  </a:extLst>
                </a:gridCol>
              </a:tblGrid>
              <a:tr h="37238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400" b="0" kern="1200" noProof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პროგრამის საბოლოო შედეგის შეფასების ინდიკატორი</a:t>
                      </a:r>
                      <a:endParaRPr lang="en-US" sz="1400" b="0" kern="1200" dirty="0" smtClean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461537"/>
                  </a:ext>
                </a:extLst>
              </a:tr>
              <a:tr h="510887">
                <a:tc>
                  <a:txBody>
                    <a:bodyPr/>
                    <a:lstStyle/>
                    <a:p>
                      <a:r>
                        <a:rPr lang="en-US" sz="1300" b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endParaRPr lang="en-US" sz="1300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ინდიკატორის დასახელება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საბაზისო მაჩვენებელი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მიზნობრივი მაჩვენებელი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ცდომილების ალბათობა (აღწერა/%)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3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შესაძლო რისკები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42673074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r>
                        <a:rPr lang="en-US" sz="1300" b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300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888363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r>
                        <a:rPr lang="en-US" sz="1300" b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300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445386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r>
                        <a:rPr lang="en-US" sz="1300" b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300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548266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r>
                        <a:rPr lang="en-US" sz="1300" b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300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141462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r>
                        <a:rPr lang="en-US" sz="1300" b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300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24927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867043"/>
              </p:ext>
            </p:extLst>
          </p:nvPr>
        </p:nvGraphicFramePr>
        <p:xfrm>
          <a:off x="482600" y="965419"/>
          <a:ext cx="10185400" cy="212275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92700">
                  <a:extLst>
                    <a:ext uri="{9D8B030D-6E8A-4147-A177-3AD203B41FA5}">
                      <a16:colId xmlns:a16="http://schemas.microsoft.com/office/drawing/2014/main" val="1323414117"/>
                    </a:ext>
                  </a:extLst>
                </a:gridCol>
                <a:gridCol w="5092700">
                  <a:extLst>
                    <a:ext uri="{9D8B030D-6E8A-4147-A177-3AD203B41FA5}">
                      <a16:colId xmlns:a16="http://schemas.microsoft.com/office/drawing/2014/main" val="2483986394"/>
                    </a:ext>
                  </a:extLst>
                </a:gridCol>
              </a:tblGrid>
              <a:tr h="4245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400" b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პროგრამის დასახელება და</a:t>
                      </a:r>
                      <a:r>
                        <a:rPr lang="ka-GE" sz="1400" b="0" baseline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პროგრამული კოდი</a:t>
                      </a:r>
                      <a:endParaRPr lang="en-US" sz="1400" b="0" dirty="0" smtClean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417495"/>
                  </a:ext>
                </a:extLst>
              </a:tr>
              <a:tr h="4245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400" b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პროგრამის განმახორციელებელი</a:t>
                      </a:r>
                      <a:endParaRPr lang="en-US" sz="1400" b="0" dirty="0" smtClean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9525455"/>
                  </a:ext>
                </a:extLst>
              </a:tr>
              <a:tr h="4245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400" b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პოლიტიკის კლასიფიკატორი </a:t>
                      </a:r>
                      <a:endParaRPr lang="en-US" sz="1400" b="0" i="1" dirty="0" smtClean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089367"/>
                  </a:ext>
                </a:extLst>
              </a:tr>
              <a:tr h="4245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400" b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პროგრამის</a:t>
                      </a:r>
                      <a:r>
                        <a:rPr lang="ka-GE" sz="1400" b="0" baseline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აღწერა და მიზანი</a:t>
                      </a:r>
                      <a:endParaRPr lang="en-US" sz="1400" b="0" dirty="0" smtClean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927694"/>
                  </a:ext>
                </a:extLst>
              </a:tr>
              <a:tr h="4245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400" b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პროგრამის საბოლოო შედეგი</a:t>
                      </a:r>
                      <a:endParaRPr lang="en-US" sz="1400" b="0" dirty="0" smtClean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24486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82599" y="5925392"/>
            <a:ext cx="10185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ka-GE" sz="1200" i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პროგრამების სპეციფიკის მიხედვით, გენდერულად სენსიტიურ პროგრამებთან მიმართებაში მნიშვნელოვანია პროგრამის შეფასების ერთ-ერთ ინდიკატორად გამოყოფილ იქნეს პროგრამის გენდერულ ასპექტში შეფასების ინდიკატორი</a:t>
            </a:r>
            <a:endParaRPr lang="en-US" sz="1200" i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40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64067" y="201224"/>
            <a:ext cx="11133666" cy="670045"/>
          </a:xfrm>
        </p:spPr>
        <p:txBody>
          <a:bodyPr>
            <a:noAutofit/>
          </a:bodyPr>
          <a:lstStyle/>
          <a:p>
            <a:r>
              <a:rPr lang="ka-GE" sz="20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პოლიტიკის კლასიფიკატორების ფისკალური გავლენა საშუალოვადიან პერიოდში</a:t>
            </a:r>
            <a:endParaRPr lang="en-US" sz="18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198189"/>
              </p:ext>
            </p:extLst>
          </p:nvPr>
        </p:nvGraphicFramePr>
        <p:xfrm>
          <a:off x="651932" y="719681"/>
          <a:ext cx="10930467" cy="5918200"/>
        </p:xfrm>
        <a:graphic>
          <a:graphicData uri="http://schemas.openxmlformats.org/drawingml/2006/table">
            <a:tbl>
              <a:tblPr/>
              <a:tblGrid>
                <a:gridCol w="5972975">
                  <a:extLst>
                    <a:ext uri="{9D8B030D-6E8A-4147-A177-3AD203B41FA5}">
                      <a16:colId xmlns:a16="http://schemas.microsoft.com/office/drawing/2014/main" val="1348266803"/>
                    </a:ext>
                  </a:extLst>
                </a:gridCol>
                <a:gridCol w="1239373">
                  <a:extLst>
                    <a:ext uri="{9D8B030D-6E8A-4147-A177-3AD203B41FA5}">
                      <a16:colId xmlns:a16="http://schemas.microsoft.com/office/drawing/2014/main" val="623943268"/>
                    </a:ext>
                  </a:extLst>
                </a:gridCol>
                <a:gridCol w="1239373">
                  <a:extLst>
                    <a:ext uri="{9D8B030D-6E8A-4147-A177-3AD203B41FA5}">
                      <a16:colId xmlns:a16="http://schemas.microsoft.com/office/drawing/2014/main" val="850277363"/>
                    </a:ext>
                  </a:extLst>
                </a:gridCol>
                <a:gridCol w="1239373">
                  <a:extLst>
                    <a:ext uri="{9D8B030D-6E8A-4147-A177-3AD203B41FA5}">
                      <a16:colId xmlns:a16="http://schemas.microsoft.com/office/drawing/2014/main" val="1514393272"/>
                    </a:ext>
                  </a:extLst>
                </a:gridCol>
                <a:gridCol w="1239373">
                  <a:extLst>
                    <a:ext uri="{9D8B030D-6E8A-4147-A177-3AD203B41FA5}">
                      <a16:colId xmlns:a16="http://schemas.microsoft.com/office/drawing/2014/main" val="678029289"/>
                    </a:ext>
                  </a:extLst>
                </a:gridCol>
              </a:tblGrid>
              <a:tr h="119964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ka-GE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ათასი ლარი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90338"/>
                  </a:ext>
                </a:extLst>
              </a:tr>
              <a:tr h="30847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პოლიტიკის კლასიფიკატორი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7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დასაგეგმი წელი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7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დასაგეგმი +1 წელი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7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დასაგეგმი +2 წელი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7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დასაგეგმი +3 წელი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175465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გენდერული თანასწორობა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832701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კლიმატის ცვლილება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0966241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კლიმატის ცვლილება - შერბილება</a:t>
                      </a:r>
                    </a:p>
                  </a:txBody>
                  <a:tcPr marL="75602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7243679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კლიმატის ცვლილება - ადაპტაცია</a:t>
                      </a:r>
                    </a:p>
                  </a:txBody>
                  <a:tcPr marL="75602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3853184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კლიმატის ცვლილება - შერბილება და ადაპტაცია</a:t>
                      </a:r>
                    </a:p>
                  </a:txBody>
                  <a:tcPr marL="75602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9973640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მდგრადი განვითარების მიზნები - </a:t>
                      </a: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873830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არა სიღარიბეს</a:t>
                      </a: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79544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2 -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არა შიმშილს</a:t>
                      </a: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670365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3 -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ჯანმრთელობა და კეთილდღეობა</a:t>
                      </a: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0586783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4 -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ხარისხიანი განათლება</a:t>
                      </a: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823718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5 -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გენდერული თანასწორობა</a:t>
                      </a: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65949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6 -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სუფთა წყალი და სანიტარია</a:t>
                      </a: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532424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7 -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ხელმისაწვდომი და უსაფრთხო ენერგია</a:t>
                      </a: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595361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8 -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ღირსეული სამუშაო და ეკონომიკური ზრდა</a:t>
                      </a: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1526891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9 -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მრეწველობა, ინოვაცია და ინფრასტრუქტურა</a:t>
                      </a: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4867218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10 -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შემცირებული უთანასწორობა</a:t>
                      </a: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4760977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11 -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ქალაქებისა და დასახლებების მდგრადი განვითარება</a:t>
                      </a: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6542838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12 -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გონივრული მოხმარება და წარმოება</a:t>
                      </a: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001437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13 -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კლიმატის მდგრადობის მიღწევა</a:t>
                      </a: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2035825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14 -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წყალქვეშა რესურსები</a:t>
                      </a: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379089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15 -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დედამიწის ეკოსისტება</a:t>
                      </a: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061923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16 - </a:t>
                      </a:r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მშვიდობა, სამართლიანობა და ძლიერი ინსტიტუტები</a:t>
                      </a: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2475096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17 -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თანამშრომლობა საერთო მიზნებისთვის</a:t>
                      </a:r>
                    </a:p>
                  </a:txBody>
                  <a:tcPr marL="15120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6729170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ადამიანური კაპიტალის მიზნები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67097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სოფლის განვითარება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7309144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ენერგოეფექტურობა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431820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სექტორული სტრატეგიები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280507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სტრატეგია 1</a:t>
                      </a:r>
                    </a:p>
                  </a:txBody>
                  <a:tcPr marL="113404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5699438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სტრატეგია 2</a:t>
                      </a:r>
                    </a:p>
                  </a:txBody>
                  <a:tcPr marL="113404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2246703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სტრატეგია 3</a:t>
                      </a:r>
                    </a:p>
                  </a:txBody>
                  <a:tcPr marL="113404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9811360"/>
                  </a:ext>
                </a:extLst>
              </a:tr>
              <a:tr h="177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113404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970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09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64067" y="201224"/>
            <a:ext cx="11133666" cy="670045"/>
          </a:xfrm>
        </p:spPr>
        <p:txBody>
          <a:bodyPr>
            <a:noAutofit/>
          </a:bodyPr>
          <a:lstStyle/>
          <a:p>
            <a:r>
              <a:rPr lang="ka-GE" sz="20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პოლიტიკის კლასიფიკატორების ფისკალური გავლენა საშუალოვადიან პერიოდში</a:t>
            </a:r>
            <a:endParaRPr lang="en-US" sz="18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177022"/>
              </p:ext>
            </p:extLst>
          </p:nvPr>
        </p:nvGraphicFramePr>
        <p:xfrm>
          <a:off x="719668" y="871274"/>
          <a:ext cx="11065933" cy="5766592"/>
        </p:xfrm>
        <a:graphic>
          <a:graphicData uri="http://schemas.openxmlformats.org/drawingml/2006/table">
            <a:tbl>
              <a:tblPr/>
              <a:tblGrid>
                <a:gridCol w="6047001">
                  <a:extLst>
                    <a:ext uri="{9D8B030D-6E8A-4147-A177-3AD203B41FA5}">
                      <a16:colId xmlns:a16="http://schemas.microsoft.com/office/drawing/2014/main" val="3301504576"/>
                    </a:ext>
                  </a:extLst>
                </a:gridCol>
                <a:gridCol w="1254733">
                  <a:extLst>
                    <a:ext uri="{9D8B030D-6E8A-4147-A177-3AD203B41FA5}">
                      <a16:colId xmlns:a16="http://schemas.microsoft.com/office/drawing/2014/main" val="2642437340"/>
                    </a:ext>
                  </a:extLst>
                </a:gridCol>
                <a:gridCol w="1254733">
                  <a:extLst>
                    <a:ext uri="{9D8B030D-6E8A-4147-A177-3AD203B41FA5}">
                      <a16:colId xmlns:a16="http://schemas.microsoft.com/office/drawing/2014/main" val="1004818826"/>
                    </a:ext>
                  </a:extLst>
                </a:gridCol>
                <a:gridCol w="1254733">
                  <a:extLst>
                    <a:ext uri="{9D8B030D-6E8A-4147-A177-3AD203B41FA5}">
                      <a16:colId xmlns:a16="http://schemas.microsoft.com/office/drawing/2014/main" val="3623699050"/>
                    </a:ext>
                  </a:extLst>
                </a:gridCol>
                <a:gridCol w="1254733">
                  <a:extLst>
                    <a:ext uri="{9D8B030D-6E8A-4147-A177-3AD203B41FA5}">
                      <a16:colId xmlns:a16="http://schemas.microsoft.com/office/drawing/2014/main" val="3121482553"/>
                    </a:ext>
                  </a:extLst>
                </a:gridCol>
              </a:tblGrid>
              <a:tr h="180206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გადასახდელებთან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199709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გენდერული თანასწორობა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825390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კლიმატის ცვლილება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548449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კლიმატის ცვლილება - შერბილება</a:t>
                      </a:r>
                    </a:p>
                  </a:txBody>
                  <a:tcPr marL="78956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46312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კლიმატის ცვლილება - ადაპტაცია</a:t>
                      </a:r>
                    </a:p>
                  </a:txBody>
                  <a:tcPr marL="78956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525299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კლიმატის ცვლილება - შერბილება და ადაპტაცია</a:t>
                      </a:r>
                    </a:p>
                  </a:txBody>
                  <a:tcPr marL="78956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178856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მდგრადი განვითარების მიზნები - </a:t>
                      </a: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447957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არა სიღარიბეს</a:t>
                      </a:r>
                    </a:p>
                  </a:txBody>
                  <a:tcPr marL="157911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69168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2 -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არა შიმშილს</a:t>
                      </a:r>
                    </a:p>
                  </a:txBody>
                  <a:tcPr marL="157911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566342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3 -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ჯანმრთელობა და კეთილდღეობა</a:t>
                      </a:r>
                    </a:p>
                  </a:txBody>
                  <a:tcPr marL="157911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029237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4 -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ხარისხიანი განათლება</a:t>
                      </a:r>
                    </a:p>
                  </a:txBody>
                  <a:tcPr marL="157911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305044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5 -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გენდერული თანასწორობა</a:t>
                      </a:r>
                    </a:p>
                  </a:txBody>
                  <a:tcPr marL="157911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772915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6 -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სუფთა წყალი და სანიტარია</a:t>
                      </a:r>
                    </a:p>
                  </a:txBody>
                  <a:tcPr marL="157911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328435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7 -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ხელმისაწვდომი და უსაფრთხო ენერგია</a:t>
                      </a:r>
                    </a:p>
                  </a:txBody>
                  <a:tcPr marL="157911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034007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8 -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ღირსეული სამუშაო და ეკონომიკური ზრდა</a:t>
                      </a:r>
                    </a:p>
                  </a:txBody>
                  <a:tcPr marL="157911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206414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9 -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მრეწველობა, ინოვაცია და ინფრასტრუქტურა</a:t>
                      </a:r>
                    </a:p>
                  </a:txBody>
                  <a:tcPr marL="157911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474655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10 -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შემცირებული უთანასწორობა</a:t>
                      </a:r>
                    </a:p>
                  </a:txBody>
                  <a:tcPr marL="157911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520859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11 -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ქალაქებისა და დასახლებების მდგრადი განვითარება</a:t>
                      </a:r>
                    </a:p>
                  </a:txBody>
                  <a:tcPr marL="157911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026903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12 -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გონივრული მოხმარება და წარმოება</a:t>
                      </a:r>
                    </a:p>
                  </a:txBody>
                  <a:tcPr marL="157911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499298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13 -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კლიმატის მდგრადობის მიღწევა</a:t>
                      </a:r>
                    </a:p>
                  </a:txBody>
                  <a:tcPr marL="157911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341349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14 -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წყალქვეშა რესურსები</a:t>
                      </a:r>
                    </a:p>
                  </a:txBody>
                  <a:tcPr marL="157911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758176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15 -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დედამიწის ეკოსისტება</a:t>
                      </a:r>
                    </a:p>
                  </a:txBody>
                  <a:tcPr marL="157911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106877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16 -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მშვიდობა, სამართლიანობა და ძლიერი ინსტიტუტები</a:t>
                      </a:r>
                    </a:p>
                  </a:txBody>
                  <a:tcPr marL="157911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399911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SDG 17 - </a:t>
                      </a: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თანამშრომლობა საერთო მიზნებისთვის</a:t>
                      </a:r>
                    </a:p>
                  </a:txBody>
                  <a:tcPr marL="157911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28893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ადამიანური კაპიტალის მიზნები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602926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სოფლის განვითარება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865618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ენერგოეფექტურობა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5048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სექტორული სტრატეგიები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83070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სტრატეგია 1</a:t>
                      </a:r>
                    </a:p>
                  </a:txBody>
                  <a:tcPr marL="118434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414551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სტრატეგია 2</a:t>
                      </a:r>
                    </a:p>
                  </a:txBody>
                  <a:tcPr marL="118434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785978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სტრატეგია 3</a:t>
                      </a:r>
                    </a:p>
                  </a:txBody>
                  <a:tcPr marL="118434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680647"/>
                  </a:ext>
                </a:extLst>
              </a:tr>
              <a:tr h="1802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118434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253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63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64067" y="201224"/>
            <a:ext cx="11133666" cy="670045"/>
          </a:xfrm>
        </p:spPr>
        <p:txBody>
          <a:bodyPr>
            <a:noAutofit/>
          </a:bodyPr>
          <a:lstStyle/>
          <a:p>
            <a:r>
              <a:rPr lang="ka-GE" sz="24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სამთავრობო სტრატეგიების ფისკალური გავლენა საშუალოვადიან პერიოდში</a:t>
            </a:r>
            <a:br>
              <a:rPr lang="ka-GE" sz="24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ka-GE" sz="18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სახელმწიფო ბიუჯეტის პროექტის </a:t>
            </a:r>
            <a:r>
              <a:rPr lang="ka-GE" sz="18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დანართის ნიმუში</a:t>
            </a:r>
            <a:r>
              <a:rPr lang="en-US" sz="18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ka-GE" sz="18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ცხრილი N1</a:t>
            </a:r>
            <a:endParaRPr lang="en-US" sz="18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920045"/>
              </p:ext>
            </p:extLst>
          </p:nvPr>
        </p:nvGraphicFramePr>
        <p:xfrm>
          <a:off x="800099" y="982138"/>
          <a:ext cx="10104967" cy="4555058"/>
        </p:xfrm>
        <a:graphic>
          <a:graphicData uri="http://schemas.openxmlformats.org/drawingml/2006/table">
            <a:tbl>
              <a:tblPr/>
              <a:tblGrid>
                <a:gridCol w="5787675">
                  <a:extLst>
                    <a:ext uri="{9D8B030D-6E8A-4147-A177-3AD203B41FA5}">
                      <a16:colId xmlns:a16="http://schemas.microsoft.com/office/drawing/2014/main" val="4214839021"/>
                    </a:ext>
                  </a:extLst>
                </a:gridCol>
                <a:gridCol w="1079323">
                  <a:extLst>
                    <a:ext uri="{9D8B030D-6E8A-4147-A177-3AD203B41FA5}">
                      <a16:colId xmlns:a16="http://schemas.microsoft.com/office/drawing/2014/main" val="3120868366"/>
                    </a:ext>
                  </a:extLst>
                </a:gridCol>
                <a:gridCol w="1079323">
                  <a:extLst>
                    <a:ext uri="{9D8B030D-6E8A-4147-A177-3AD203B41FA5}">
                      <a16:colId xmlns:a16="http://schemas.microsoft.com/office/drawing/2014/main" val="1883285655"/>
                    </a:ext>
                  </a:extLst>
                </a:gridCol>
                <a:gridCol w="1079323">
                  <a:extLst>
                    <a:ext uri="{9D8B030D-6E8A-4147-A177-3AD203B41FA5}">
                      <a16:colId xmlns:a16="http://schemas.microsoft.com/office/drawing/2014/main" val="701381873"/>
                    </a:ext>
                  </a:extLst>
                </a:gridCol>
                <a:gridCol w="1079323">
                  <a:extLst>
                    <a:ext uri="{9D8B030D-6E8A-4147-A177-3AD203B41FA5}">
                      <a16:colId xmlns:a16="http://schemas.microsoft.com/office/drawing/2014/main" val="61814341"/>
                    </a:ext>
                  </a:extLst>
                </a:gridCol>
              </a:tblGrid>
              <a:tr h="290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ათასი ლარი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072324"/>
                  </a:ext>
                </a:extLst>
              </a:tr>
              <a:tr h="783355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პოლიტიკის კლასიფიკატორი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დასაგეგმი წელი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დასაგეგმი +1 წელი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დასაგეგმი +2 წელი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2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დასაგეგმი +3 წელი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528893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l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სექტორული სტრატეგიები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141253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l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სტრატეგია 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358850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l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სტრატეგია 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8609556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l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სტრატეგია 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474835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2497499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362659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</a:t>
                      </a:r>
                      <a:r>
                        <a:rPr lang="ka-GE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გადასახდელებთან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085594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l" fontAlgn="ctr"/>
                      <a:r>
                        <a:rPr lang="ka-GE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სექტორული სტრატეგიები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141399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l" fontAlgn="ctr"/>
                      <a:r>
                        <a:rPr lang="ka-GE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სტრატეგია 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916254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l" fontAlgn="ctr"/>
                      <a:r>
                        <a:rPr lang="ka-GE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სტრატეგია 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805899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l" fontAlgn="ctr"/>
                      <a:r>
                        <a:rPr lang="ka-GE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სტრატეგია 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953848"/>
                  </a:ext>
                </a:extLst>
              </a:tr>
              <a:tr h="290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621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90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64067" y="201224"/>
            <a:ext cx="11133666" cy="670045"/>
          </a:xfrm>
        </p:spPr>
        <p:txBody>
          <a:bodyPr>
            <a:noAutofit/>
          </a:bodyPr>
          <a:lstStyle/>
          <a:p>
            <a:r>
              <a:rPr lang="ka-GE" sz="24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სამთავრობო სტრატეგიების ფისკალური გავლენა საშუალოვადიან პერიოდში</a:t>
            </a:r>
            <a:br>
              <a:rPr lang="ka-GE" sz="24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ka-GE" sz="18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სახელმწიფო ბიუჯეტის პროექტის </a:t>
            </a:r>
            <a:r>
              <a:rPr lang="ka-GE" sz="18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დანართის ნიმუში</a:t>
            </a:r>
            <a:r>
              <a:rPr lang="en-US" sz="18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ka-GE" sz="18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ცხრილი N2</a:t>
            </a:r>
            <a:endParaRPr lang="en-US" sz="18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525635"/>
              </p:ext>
            </p:extLst>
          </p:nvPr>
        </p:nvGraphicFramePr>
        <p:xfrm>
          <a:off x="676275" y="1190620"/>
          <a:ext cx="10821457" cy="4986342"/>
        </p:xfrm>
        <a:graphic>
          <a:graphicData uri="http://schemas.openxmlformats.org/drawingml/2006/table">
            <a:tbl>
              <a:tblPr/>
              <a:tblGrid>
                <a:gridCol w="4704261">
                  <a:extLst>
                    <a:ext uri="{9D8B030D-6E8A-4147-A177-3AD203B41FA5}">
                      <a16:colId xmlns:a16="http://schemas.microsoft.com/office/drawing/2014/main" val="956777644"/>
                    </a:ext>
                  </a:extLst>
                </a:gridCol>
                <a:gridCol w="1529299">
                  <a:extLst>
                    <a:ext uri="{9D8B030D-6E8A-4147-A177-3AD203B41FA5}">
                      <a16:colId xmlns:a16="http://schemas.microsoft.com/office/drawing/2014/main" val="1496089925"/>
                    </a:ext>
                  </a:extLst>
                </a:gridCol>
                <a:gridCol w="1529299">
                  <a:extLst>
                    <a:ext uri="{9D8B030D-6E8A-4147-A177-3AD203B41FA5}">
                      <a16:colId xmlns:a16="http://schemas.microsoft.com/office/drawing/2014/main" val="86275440"/>
                    </a:ext>
                  </a:extLst>
                </a:gridCol>
                <a:gridCol w="1529299">
                  <a:extLst>
                    <a:ext uri="{9D8B030D-6E8A-4147-A177-3AD203B41FA5}">
                      <a16:colId xmlns:a16="http://schemas.microsoft.com/office/drawing/2014/main" val="1578853080"/>
                    </a:ext>
                  </a:extLst>
                </a:gridCol>
                <a:gridCol w="1529299">
                  <a:extLst>
                    <a:ext uri="{9D8B030D-6E8A-4147-A177-3AD203B41FA5}">
                      <a16:colId xmlns:a16="http://schemas.microsoft.com/office/drawing/2014/main" val="3093286023"/>
                    </a:ext>
                  </a:extLst>
                </a:gridCol>
              </a:tblGrid>
              <a:tr h="19477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/ათასი ლარი/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234556"/>
                  </a:ext>
                </a:extLst>
              </a:tr>
              <a:tr h="409036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პოლიტიკის კლასიფიკატორი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დასაგეგმი წელი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დასაგეგმი +1 წელი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დასაგეგმი +2 წელი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დასაგეგმი +3 წელი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177218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ka-G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სტრატეგია 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601765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პროგრამა 1</a:t>
                      </a:r>
                    </a:p>
                  </a:txBody>
                  <a:tcPr marL="152977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146845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ქვეპროგრამა 1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2143683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ქვეპროგრამა 2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758673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ქვეპროგრამა 3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517775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----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8133516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პროგრამა 2</a:t>
                      </a:r>
                    </a:p>
                  </a:txBody>
                  <a:tcPr marL="152977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084667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ქვეპროგრამა 1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193293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ქვეპროგრამა 2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384334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ქვეპროგრამა 3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4447292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----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749900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პროგრამა --</a:t>
                      </a:r>
                    </a:p>
                  </a:txBody>
                  <a:tcPr marL="152977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221244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ქვეპროგრამა 1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416478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ქვეპროგრამა 2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957601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ქვეპროგრამა 3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3954873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----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3884904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გადასახდელებთან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356409"/>
                  </a:ext>
                </a:extLst>
              </a:tr>
              <a:tr h="292168">
                <a:tc>
                  <a:txBody>
                    <a:bodyPr/>
                    <a:lstStyle/>
                    <a:p>
                      <a:pPr algn="l" fontAlgn="ctr"/>
                      <a:r>
                        <a:rPr lang="ka-G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სტრატეგია 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902365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პროგრამა 1</a:t>
                      </a:r>
                    </a:p>
                  </a:txBody>
                  <a:tcPr marL="152977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534087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პროგრამა 2</a:t>
                      </a:r>
                    </a:p>
                  </a:txBody>
                  <a:tcPr marL="152977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128208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ka-G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პროგრამა --</a:t>
                      </a:r>
                    </a:p>
                  </a:txBody>
                  <a:tcPr marL="152977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19130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----</a:t>
                      </a:r>
                    </a:p>
                  </a:txBody>
                  <a:tcPr marL="305953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590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674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837" y="201224"/>
            <a:ext cx="10413521" cy="670045"/>
          </a:xfrm>
        </p:spPr>
        <p:txBody>
          <a:bodyPr>
            <a:normAutofit fontScale="90000"/>
          </a:bodyPr>
          <a:lstStyle/>
          <a:p>
            <a:r>
              <a:rPr lang="ka-GE" sz="28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მაგალითი:</a:t>
            </a:r>
            <a:r>
              <a:rPr lang="ka-GE" sz="28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ka-GE" sz="28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ka-GE" sz="28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ხედვა </a:t>
            </a:r>
            <a:r>
              <a:rPr lang="ka-GE" sz="28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2030 საქართველოს განვითარების სტრატეგია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436" y="1202746"/>
            <a:ext cx="7584140" cy="473188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ka-GE" sz="1600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გრძელვადიანი პოლიტიკის დოკუმენტი, რომელიც მთავრობის ერთიან ხედვას წარმოადგენს და მდგრადი განვითარების ყველა ძირითად პრიორიტეტულ მიმართულებას აერთიანებს</a:t>
            </a:r>
            <a:r>
              <a:rPr lang="ka-GE" sz="16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:</a:t>
            </a:r>
          </a:p>
          <a:p>
            <a:pPr marL="0" indent="0">
              <a:lnSpc>
                <a:spcPct val="100000"/>
              </a:lnSpc>
              <a:buNone/>
            </a:pPr>
            <a:endParaRPr lang="ka-GE" sz="1800" dirty="0">
              <a:solidFill>
                <a:srgbClr val="00206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ka-GE" sz="1400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თავდაცვა და </a:t>
            </a:r>
            <a:r>
              <a:rPr lang="ka-GE" sz="14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უსაფრთხოება;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ka-GE" sz="1400" dirty="0">
              <a:solidFill>
                <a:srgbClr val="00206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ka-GE" sz="1400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ეკონომიკური </a:t>
            </a:r>
            <a:r>
              <a:rPr lang="ka-GE" sz="14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განვითარება;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ka-GE" sz="1400" dirty="0">
              <a:solidFill>
                <a:srgbClr val="00206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ka-GE" sz="1400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სოციალური პოლიტიკა და ადამიანური კაპიტალის </a:t>
            </a:r>
            <a:r>
              <a:rPr lang="ka-GE" sz="1400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განვითარება;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ka-GE" sz="1400" dirty="0">
              <a:solidFill>
                <a:srgbClr val="00206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ka-GE" sz="1400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სახელმწიფო მმართველობა</a:t>
            </a:r>
          </a:p>
          <a:p>
            <a:pPr marL="0" indent="0">
              <a:buNone/>
            </a:pPr>
            <a:endParaRPr lang="ka-GE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8212" y="3084139"/>
            <a:ext cx="2264989" cy="2913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128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2370</TotalTime>
  <Words>1609</Words>
  <Application>Microsoft Office PowerPoint</Application>
  <PresentationFormat>Widescreen</PresentationFormat>
  <Paragraphs>620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Sylfaen</vt:lpstr>
      <vt:lpstr>Wingdings</vt:lpstr>
      <vt:lpstr>Office Theme</vt:lpstr>
      <vt:lpstr> სამთავრობო სექტორული სტრატეგიების შესაბამისობა საშუალოვადიან ფისკალურ პარამეტრებთან </vt:lpstr>
      <vt:lpstr>EU - საბიუჯეტო დახმარება 2023-2026</vt:lpstr>
      <vt:lpstr>პოლიტიკის კლასიფიკატორი</vt:lpstr>
      <vt:lpstr>PowerPoint Presentation</vt:lpstr>
      <vt:lpstr>პოლიტიკის კლასიფიკატორების ფისკალური გავლენა საშუალოვადიან პერიოდში</vt:lpstr>
      <vt:lpstr>პოლიტიკის კლასიფიკატორების ფისკალური გავლენა საშუალოვადიან პერიოდში</vt:lpstr>
      <vt:lpstr>სამთავრობო სტრატეგიების ფისკალური გავლენა საშუალოვადიან პერიოდში სახელმწიფო ბიუჯეტის პროექტის დანართის ნიმუში ცხრილი N1</vt:lpstr>
      <vt:lpstr>სამთავრობო სტრატეგიების ფისკალური გავლენა საშუალოვადიან პერიოდში სახელმწიფო ბიუჯეტის პროექტის დანართის ნიმუში ცხრილი N2</vt:lpstr>
      <vt:lpstr>მაგალითი: ხედვა 2030 საქართველოს განვითარების სტრატეგია</vt:lpstr>
      <vt:lpstr>სახელმწიფო ბიუჯეტის პროგრამების კავშირი სექტორულ სტრატეგიასთან ბიუჯეტის პროგრამის დაკავშირება ხედვა 2030 საქართველოს განვითარების სტრატეგიასთან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nato mokverashvili</dc:creator>
  <cp:lastModifiedBy>Tinatin Gugava</cp:lastModifiedBy>
  <cp:revision>46</cp:revision>
  <cp:lastPrinted>2023-09-22T07:58:30Z</cp:lastPrinted>
  <dcterms:created xsi:type="dcterms:W3CDTF">2023-09-21T09:52:58Z</dcterms:created>
  <dcterms:modified xsi:type="dcterms:W3CDTF">2023-10-04T13:44:35Z</dcterms:modified>
</cp:coreProperties>
</file>